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1" r:id="rId3"/>
    <p:sldId id="271" r:id="rId4"/>
    <p:sldId id="257" r:id="rId5"/>
    <p:sldId id="258" r:id="rId6"/>
    <p:sldId id="259" r:id="rId7"/>
    <p:sldId id="272" r:id="rId8"/>
    <p:sldId id="262"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7B11C-35A0-4399-B1CE-51ACC8714D98}"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56093-CBAF-494E-AF99-F8ACF242130E}" type="slidenum">
              <a:rPr lang="en-US" smtClean="0"/>
              <a:t>‹#›</a:t>
            </a:fld>
            <a:endParaRPr lang="en-US"/>
          </a:p>
        </p:txBody>
      </p:sp>
    </p:spTree>
    <p:extLst>
      <p:ext uri="{BB962C8B-B14F-4D97-AF65-F5344CB8AC3E}">
        <p14:creationId xmlns:p14="http://schemas.microsoft.com/office/powerpoint/2010/main" val="398161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elements are the pedagogical framework for the course. Pedagogy means</a:t>
            </a:r>
            <a:r>
              <a:rPr lang="en-US" baseline="0" dirty="0" smtClean="0"/>
              <a:t> the way something is taught.</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a:t>
            </a:fld>
            <a:endParaRPr lang="en-US"/>
          </a:p>
        </p:txBody>
      </p:sp>
    </p:spTree>
    <p:extLst>
      <p:ext uri="{BB962C8B-B14F-4D97-AF65-F5344CB8AC3E}">
        <p14:creationId xmlns:p14="http://schemas.microsoft.com/office/powerpoint/2010/main" val="306680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Sports is an activity played by people, much like business. People want to improve their performance and so they study the game to improve.</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5</a:t>
            </a:fld>
            <a:endParaRPr lang="en-US"/>
          </a:p>
        </p:txBody>
      </p:sp>
    </p:spTree>
    <p:extLst>
      <p:ext uri="{BB962C8B-B14F-4D97-AF65-F5344CB8AC3E}">
        <p14:creationId xmlns:p14="http://schemas.microsoft.com/office/powerpoint/2010/main" val="30274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is about adaptation of objectives, strategies and operations to changes in the internal and external environment. </a:t>
            </a:r>
            <a:r>
              <a:rPr lang="en-US" dirty="0" smtClean="0"/>
              <a:t>An example of change is the need to create new products to continuously delight customers.</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9</a:t>
            </a:fld>
            <a:endParaRPr lang="en-US"/>
          </a:p>
        </p:txBody>
      </p:sp>
    </p:spTree>
    <p:extLst>
      <p:ext uri="{BB962C8B-B14F-4D97-AF65-F5344CB8AC3E}">
        <p14:creationId xmlns:p14="http://schemas.microsoft.com/office/powerpoint/2010/main" val="364531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a:t>
            </a:r>
            <a:r>
              <a:rPr lang="en-US" baseline="0" dirty="0" smtClean="0"/>
              <a:t> operate in social contexts that vary in the ways they impact the business. AIS must obey the Ministry of Education and the laws of the land.  As an Australian school our decisions impact our students. </a:t>
            </a:r>
            <a:r>
              <a:rPr lang="en-US" dirty="0" smtClean="0"/>
              <a:t>We are a mixed classroom of Emirate and non-emirate students learning</a:t>
            </a:r>
            <a:r>
              <a:rPr lang="en-US" baseline="0" dirty="0" smtClean="0"/>
              <a:t> an international curriculum. </a:t>
            </a:r>
          </a:p>
          <a:p>
            <a:r>
              <a:rPr lang="en-US" baseline="0" dirty="0" smtClean="0"/>
              <a:t>In our classroom culture it is ok to make mistakes. When someone makes a mistake we say “That’s OK”. When someone does not know the answer they say “Help me” and someone else tries. This is our organizational culture. Our culture makes it easier to learn and we learn more.</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10</a:t>
            </a:fld>
            <a:endParaRPr lang="en-US"/>
          </a:p>
        </p:txBody>
      </p:sp>
    </p:spTree>
    <p:extLst>
      <p:ext uri="{BB962C8B-B14F-4D97-AF65-F5344CB8AC3E}">
        <p14:creationId xmlns:p14="http://schemas.microsoft.com/office/powerpoint/2010/main" val="50174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class, learning is most important. That is because learning is important to success and survival. It is good to help others learn. It</a:t>
            </a:r>
            <a:r>
              <a:rPr lang="en-US" baseline="0" dirty="0" smtClean="0"/>
              <a:t> is </a:t>
            </a:r>
            <a:r>
              <a:rPr lang="en-US" dirty="0" smtClean="0"/>
              <a:t>immoral to interfere with the learning of others. </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11</a:t>
            </a:fld>
            <a:endParaRPr lang="en-US"/>
          </a:p>
        </p:txBody>
      </p:sp>
    </p:spTree>
    <p:extLst>
      <p:ext uri="{BB962C8B-B14F-4D97-AF65-F5344CB8AC3E}">
        <p14:creationId xmlns:p14="http://schemas.microsoft.com/office/powerpoint/2010/main" val="216492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school is an example of the forces of globalization in education. We</a:t>
            </a:r>
            <a:r>
              <a:rPr lang="en-US" baseline="0" dirty="0" smtClean="0"/>
              <a:t> are delivering the Australian and IB curricula within the UAE. Is that cool or what?!</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12</a:t>
            </a:fld>
            <a:endParaRPr lang="en-US"/>
          </a:p>
        </p:txBody>
      </p:sp>
    </p:spTree>
    <p:extLst>
      <p:ext uri="{BB962C8B-B14F-4D97-AF65-F5344CB8AC3E}">
        <p14:creationId xmlns:p14="http://schemas.microsoft.com/office/powerpoint/2010/main" val="177372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at AIS, the IB is an innovation. Teachers and parents see it as something new. But the IB has been around for</a:t>
            </a:r>
            <a:r>
              <a:rPr lang="en-US" baseline="0" dirty="0" smtClean="0"/>
              <a:t> many decades.  The IB undergoes a process of continual improvement. Every 7 years the course syllabus changes. So the course content is always being improved.</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13</a:t>
            </a:fld>
            <a:endParaRPr lang="en-US"/>
          </a:p>
        </p:txBody>
      </p:sp>
    </p:spTree>
    <p:extLst>
      <p:ext uri="{BB962C8B-B14F-4D97-AF65-F5344CB8AC3E}">
        <p14:creationId xmlns:p14="http://schemas.microsoft.com/office/powerpoint/2010/main" val="172512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 is thinking ahead</a:t>
            </a:r>
            <a:r>
              <a:rPr lang="en-US" baseline="0" dirty="0" smtClean="0"/>
              <a:t> for the future. Strategy is not short term – what is on the test is not strategy?  Do I do math homework or business homework is not strategy.  Strategy is long term – what university are you attending?  Who are you going to ask for a recommendation for university? What is next after high school?</a:t>
            </a:r>
          </a:p>
          <a:p>
            <a:r>
              <a:rPr lang="en-US" baseline="0" dirty="0" smtClean="0"/>
              <a:t>Strategy requires organizations to ask 5W and H questions about their business activities.</a:t>
            </a:r>
            <a:endParaRPr lang="en-US" dirty="0"/>
          </a:p>
        </p:txBody>
      </p:sp>
      <p:sp>
        <p:nvSpPr>
          <p:cNvPr id="4" name="Slide Number Placeholder 3"/>
          <p:cNvSpPr>
            <a:spLocks noGrp="1"/>
          </p:cNvSpPr>
          <p:nvPr>
            <p:ph type="sldNum" sz="quarter" idx="10"/>
          </p:nvPr>
        </p:nvSpPr>
        <p:spPr/>
        <p:txBody>
          <a:bodyPr/>
          <a:lstStyle/>
          <a:p>
            <a:fld id="{D5056093-CBAF-494E-AF99-F8ACF242130E}" type="slidenum">
              <a:rPr lang="en-US" smtClean="0"/>
              <a:t>14</a:t>
            </a:fld>
            <a:endParaRPr lang="en-US"/>
          </a:p>
        </p:txBody>
      </p:sp>
    </p:spTree>
    <p:extLst>
      <p:ext uri="{BB962C8B-B14F-4D97-AF65-F5344CB8AC3E}">
        <p14:creationId xmlns:p14="http://schemas.microsoft.com/office/powerpoint/2010/main" val="419897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UXdrl9ch_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BmJay_qdN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n7IoT_WSR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nki.com/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rJ2tmqRkiC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study analysis</a:t>
            </a:r>
            <a:endParaRPr lang="en-US" dirty="0"/>
          </a:p>
        </p:txBody>
      </p:sp>
      <p:sp>
        <p:nvSpPr>
          <p:cNvPr id="3" name="Subtitle 2"/>
          <p:cNvSpPr>
            <a:spLocks noGrp="1"/>
          </p:cNvSpPr>
          <p:nvPr>
            <p:ph type="subTitle" idx="1"/>
          </p:nvPr>
        </p:nvSpPr>
        <p:spPr/>
        <p:txBody>
          <a:bodyPr/>
          <a:lstStyle/>
          <a:p>
            <a:r>
              <a:rPr lang="en-US" dirty="0" smtClean="0"/>
              <a:t>How the course works – content, CUEGIS concepts and cases!</a:t>
            </a:r>
            <a:endParaRPr lang="en-US" dirty="0"/>
          </a:p>
        </p:txBody>
      </p:sp>
    </p:spTree>
    <p:extLst>
      <p:ext uri="{BB962C8B-B14F-4D97-AF65-F5344CB8AC3E}">
        <p14:creationId xmlns:p14="http://schemas.microsoft.com/office/powerpoint/2010/main" val="89359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a:t>Every organization operates in a </a:t>
            </a:r>
            <a:r>
              <a:rPr lang="en-US" dirty="0" smtClean="0"/>
              <a:t>range of </a:t>
            </a:r>
            <a:r>
              <a:rPr lang="en-US" dirty="0"/>
              <a:t>environments in which its </a:t>
            </a:r>
            <a:r>
              <a:rPr lang="en-US" dirty="0" smtClean="0"/>
              <a:t>role may </a:t>
            </a:r>
            <a:r>
              <a:rPr lang="en-US" dirty="0"/>
              <a:t>be interpreted differently. </a:t>
            </a:r>
            <a:r>
              <a:rPr lang="en-US" dirty="0" smtClean="0"/>
              <a:t>These expectations </a:t>
            </a:r>
            <a:r>
              <a:rPr lang="en-US" dirty="0"/>
              <a:t>affect planning, </a:t>
            </a:r>
            <a:r>
              <a:rPr lang="en-US" dirty="0" smtClean="0"/>
              <a:t>decision-making and </a:t>
            </a:r>
            <a:r>
              <a:rPr lang="en-US" dirty="0"/>
              <a:t>strategy implementation.</a:t>
            </a:r>
          </a:p>
          <a:p>
            <a:r>
              <a:rPr lang="en-US" dirty="0"/>
              <a:t>Within an organization, values </a:t>
            </a:r>
            <a:r>
              <a:rPr lang="en-US" dirty="0" smtClean="0"/>
              <a:t>and backgrounds </a:t>
            </a:r>
            <a:r>
              <a:rPr lang="en-US" dirty="0"/>
              <a:t>influence what </a:t>
            </a:r>
            <a:r>
              <a:rPr lang="en-US" dirty="0" smtClean="0"/>
              <a:t>stakeholders focus </a:t>
            </a:r>
            <a:r>
              <a:rPr lang="en-US" dirty="0"/>
              <a:t>on and how they work</a:t>
            </a:r>
            <a:r>
              <a:rPr lang="en-US" dirty="0" smtClean="0"/>
              <a:t>.</a:t>
            </a:r>
          </a:p>
          <a:p>
            <a:endParaRPr lang="en-US" dirty="0" smtClean="0"/>
          </a:p>
          <a:p>
            <a:r>
              <a:rPr lang="en-US" dirty="0" smtClean="0"/>
              <a:t>This will make you laugh</a:t>
            </a:r>
            <a:endParaRPr lang="en-US" dirty="0"/>
          </a:p>
          <a:p>
            <a:r>
              <a:rPr lang="en-US" dirty="0">
                <a:hlinkClick r:id="rId3"/>
              </a:rPr>
              <a:t>http://</a:t>
            </a:r>
            <a:r>
              <a:rPr lang="en-US" dirty="0" smtClean="0">
                <a:hlinkClick r:id="rId3"/>
              </a:rPr>
              <a:t>www.youtube.com/watch?v=fUXdrl9ch_Q</a:t>
            </a:r>
            <a:endParaRPr lang="en-US" dirty="0" smtClean="0"/>
          </a:p>
          <a:p>
            <a:endParaRPr lang="en-US" dirty="0"/>
          </a:p>
        </p:txBody>
      </p:sp>
    </p:spTree>
    <p:extLst>
      <p:ext uri="{BB962C8B-B14F-4D97-AF65-F5344CB8AC3E}">
        <p14:creationId xmlns:p14="http://schemas.microsoft.com/office/powerpoint/2010/main" val="295810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dirty="0"/>
              <a:t>Every business decision has </a:t>
            </a:r>
            <a:r>
              <a:rPr lang="en-US" dirty="0" smtClean="0"/>
              <a:t>moral implications</a:t>
            </a:r>
            <a:r>
              <a:rPr lang="en-US" dirty="0"/>
              <a:t>.</a:t>
            </a:r>
          </a:p>
          <a:p>
            <a:r>
              <a:rPr lang="en-US" dirty="0"/>
              <a:t>These consequences can be </a:t>
            </a:r>
            <a:r>
              <a:rPr lang="en-US" dirty="0" smtClean="0"/>
              <a:t>significant for </a:t>
            </a:r>
            <a:r>
              <a:rPr lang="en-US" dirty="0"/>
              <a:t>internal and external </a:t>
            </a:r>
            <a:r>
              <a:rPr lang="en-US" dirty="0" smtClean="0"/>
              <a:t>stakeholders and </a:t>
            </a:r>
            <a:r>
              <a:rPr lang="en-US" dirty="0"/>
              <a:t>the natural environment</a:t>
            </a:r>
            <a:r>
              <a:rPr lang="en-US" dirty="0" smtClean="0"/>
              <a:t>.</a:t>
            </a:r>
          </a:p>
          <a:p>
            <a:endParaRPr lang="en-US" dirty="0"/>
          </a:p>
          <a:p>
            <a:endParaRPr lang="en-US" dirty="0" smtClean="0"/>
          </a:p>
          <a:p>
            <a:r>
              <a:rPr lang="en-US" dirty="0" smtClean="0"/>
              <a:t>The power of rationalization</a:t>
            </a:r>
            <a:endParaRPr lang="en-US" dirty="0"/>
          </a:p>
          <a:p>
            <a:r>
              <a:rPr lang="en-US" dirty="0">
                <a:hlinkClick r:id="rId3"/>
              </a:rPr>
              <a:t>http://</a:t>
            </a:r>
            <a:r>
              <a:rPr lang="en-US" dirty="0" smtClean="0">
                <a:hlinkClick r:id="rId3"/>
              </a:rPr>
              <a:t>www.youtube.com/watch?v=XBmJay_qdNc</a:t>
            </a:r>
            <a:endParaRPr lang="en-US" dirty="0" smtClean="0"/>
          </a:p>
          <a:p>
            <a:endParaRPr lang="en-US" dirty="0"/>
          </a:p>
        </p:txBody>
      </p:sp>
    </p:spTree>
    <p:extLst>
      <p:ext uri="{BB962C8B-B14F-4D97-AF65-F5344CB8AC3E}">
        <p14:creationId xmlns:p14="http://schemas.microsoft.com/office/powerpoint/2010/main" val="1493885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normAutofit/>
          </a:bodyPr>
          <a:lstStyle/>
          <a:p>
            <a:r>
              <a:rPr lang="en-US" dirty="0"/>
              <a:t>A wide range of international </a:t>
            </a:r>
            <a:r>
              <a:rPr lang="en-US" dirty="0" smtClean="0"/>
              <a:t>forces (such </a:t>
            </a:r>
            <a:r>
              <a:rPr lang="en-US" dirty="0"/>
              <a:t>as the increasing social, </a:t>
            </a:r>
            <a:r>
              <a:rPr lang="en-US" dirty="0" smtClean="0"/>
              <a:t>cultural, technological </a:t>
            </a:r>
            <a:r>
              <a:rPr lang="en-US" dirty="0"/>
              <a:t>and economic </a:t>
            </a:r>
            <a:r>
              <a:rPr lang="en-US" dirty="0" smtClean="0"/>
              <a:t>integration) influence </a:t>
            </a:r>
            <a:r>
              <a:rPr lang="en-US" dirty="0"/>
              <a:t>business organizations. </a:t>
            </a:r>
            <a:r>
              <a:rPr lang="en-US" dirty="0" smtClean="0"/>
              <a:t>In turn</a:t>
            </a:r>
            <a:r>
              <a:rPr lang="en-US" dirty="0"/>
              <a:t>, business organizations shape </a:t>
            </a:r>
            <a:r>
              <a:rPr lang="en-US" dirty="0" smtClean="0"/>
              <a:t>these forces</a:t>
            </a:r>
            <a:r>
              <a:rPr lang="en-US" dirty="0"/>
              <a:t>.</a:t>
            </a:r>
          </a:p>
          <a:p>
            <a:r>
              <a:rPr lang="en-US" dirty="0"/>
              <a:t>Many business organizations </a:t>
            </a:r>
            <a:r>
              <a:rPr lang="en-US" dirty="0" smtClean="0"/>
              <a:t>operate across </a:t>
            </a:r>
            <a:r>
              <a:rPr lang="en-US" dirty="0"/>
              <a:t>national boundaries. Even </a:t>
            </a:r>
            <a:r>
              <a:rPr lang="en-US" dirty="0" smtClean="0"/>
              <a:t>local businesses </a:t>
            </a:r>
            <a:r>
              <a:rPr lang="en-US" dirty="0"/>
              <a:t>and consumers are </a:t>
            </a:r>
            <a:r>
              <a:rPr lang="en-US" dirty="0" smtClean="0"/>
              <a:t>influenced by </a:t>
            </a:r>
            <a:r>
              <a:rPr lang="en-US" dirty="0"/>
              <a:t>global forces</a:t>
            </a:r>
            <a:r>
              <a:rPr lang="en-US" dirty="0" smtClean="0"/>
              <a:t>.</a:t>
            </a:r>
          </a:p>
          <a:p>
            <a:endParaRPr lang="en-US" dirty="0"/>
          </a:p>
          <a:p>
            <a:r>
              <a:rPr lang="en-US" dirty="0" smtClean="0"/>
              <a:t>Malcom McLean</a:t>
            </a:r>
          </a:p>
          <a:p>
            <a:r>
              <a:rPr lang="en-US" dirty="0">
                <a:hlinkClick r:id="rId3"/>
              </a:rPr>
              <a:t>http://</a:t>
            </a:r>
            <a:r>
              <a:rPr lang="en-US" dirty="0" smtClean="0">
                <a:hlinkClick r:id="rId3"/>
              </a:rPr>
              <a:t>www.youtube.com/watch?v=Gn7IoT_WSRA</a:t>
            </a:r>
            <a:endParaRPr lang="en-US" dirty="0" smtClean="0"/>
          </a:p>
          <a:p>
            <a:endParaRPr lang="en-US" dirty="0"/>
          </a:p>
        </p:txBody>
      </p:sp>
    </p:spTree>
    <p:extLst>
      <p:ext uri="{BB962C8B-B14F-4D97-AF65-F5344CB8AC3E}">
        <p14:creationId xmlns:p14="http://schemas.microsoft.com/office/powerpoint/2010/main" val="371557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lstStyle/>
          <a:p>
            <a:r>
              <a:rPr lang="en-US" dirty="0"/>
              <a:t>Incremental or radical improvements </a:t>
            </a:r>
            <a:r>
              <a:rPr lang="en-US" dirty="0" smtClean="0"/>
              <a:t>to a </a:t>
            </a:r>
            <a:r>
              <a:rPr lang="en-US" dirty="0"/>
              <a:t>business idea, or the generation of </a:t>
            </a:r>
            <a:r>
              <a:rPr lang="en-US" dirty="0" smtClean="0"/>
              <a:t>new ideas </a:t>
            </a:r>
            <a:r>
              <a:rPr lang="en-US" dirty="0"/>
              <a:t>in relation to a final product, </a:t>
            </a:r>
            <a:r>
              <a:rPr lang="en-US" dirty="0" smtClean="0"/>
              <a:t>service or </a:t>
            </a:r>
            <a:r>
              <a:rPr lang="en-US" dirty="0"/>
              <a:t>process, are the result of internal </a:t>
            </a:r>
            <a:r>
              <a:rPr lang="en-US" dirty="0" smtClean="0"/>
              <a:t>or external </a:t>
            </a:r>
            <a:r>
              <a:rPr lang="en-US" dirty="0"/>
              <a:t>influences.</a:t>
            </a:r>
          </a:p>
          <a:p>
            <a:r>
              <a:rPr lang="en-US" dirty="0"/>
              <a:t>For many business organizations, a </a:t>
            </a:r>
            <a:r>
              <a:rPr lang="en-US" dirty="0" smtClean="0"/>
              <a:t>key challenge </a:t>
            </a:r>
            <a:r>
              <a:rPr lang="en-US" dirty="0"/>
              <a:t>is bringing in ”the new” </a:t>
            </a:r>
            <a:r>
              <a:rPr lang="en-US" dirty="0" smtClean="0"/>
              <a:t>and managing </a:t>
            </a:r>
            <a:r>
              <a:rPr lang="en-US" dirty="0"/>
              <a:t>the process of improvement </a:t>
            </a:r>
            <a:r>
              <a:rPr lang="en-US" dirty="0" smtClean="0"/>
              <a:t>in a </a:t>
            </a:r>
            <a:r>
              <a:rPr lang="en-US" dirty="0"/>
              <a:t>sustainable way</a:t>
            </a:r>
            <a:r>
              <a:rPr lang="en-US" dirty="0" smtClean="0"/>
              <a:t>.</a:t>
            </a:r>
          </a:p>
          <a:p>
            <a:endParaRPr lang="en-US" dirty="0"/>
          </a:p>
          <a:p>
            <a:endParaRPr lang="en-US" dirty="0" smtClean="0"/>
          </a:p>
          <a:p>
            <a:r>
              <a:rPr lang="en-US" dirty="0" smtClean="0"/>
              <a:t>Cool </a:t>
            </a:r>
            <a:r>
              <a:rPr lang="en-US" dirty="0" err="1" smtClean="0"/>
              <a:t>Anki</a:t>
            </a:r>
            <a:r>
              <a:rPr lang="en-US" dirty="0" smtClean="0"/>
              <a:t> toy – I want one for my birthday</a:t>
            </a:r>
          </a:p>
          <a:p>
            <a:r>
              <a:rPr lang="en-US" dirty="0">
                <a:hlinkClick r:id="rId3"/>
              </a:rPr>
              <a:t>https://</a:t>
            </a:r>
            <a:r>
              <a:rPr lang="en-US" dirty="0" smtClean="0">
                <a:hlinkClick r:id="rId3"/>
              </a:rPr>
              <a:t>anki.com/en</a:t>
            </a:r>
            <a:endParaRPr lang="en-US" dirty="0" smtClean="0"/>
          </a:p>
          <a:p>
            <a:endParaRPr lang="en-US" dirty="0" smtClean="0"/>
          </a:p>
          <a:p>
            <a:endParaRPr lang="en-US" dirty="0"/>
          </a:p>
        </p:txBody>
      </p:sp>
    </p:spTree>
    <p:extLst>
      <p:ext uri="{BB962C8B-B14F-4D97-AF65-F5344CB8AC3E}">
        <p14:creationId xmlns:p14="http://schemas.microsoft.com/office/powerpoint/2010/main" val="357910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p:txBody>
          <a:bodyPr/>
          <a:lstStyle/>
          <a:p>
            <a:r>
              <a:rPr lang="en-US" dirty="0"/>
              <a:t>Strategy refers to the </a:t>
            </a:r>
            <a:r>
              <a:rPr lang="en-US" dirty="0" smtClean="0"/>
              <a:t>significant long-term </a:t>
            </a:r>
            <a:r>
              <a:rPr lang="en-US" dirty="0"/>
              <a:t>planning decisions </a:t>
            </a:r>
            <a:r>
              <a:rPr lang="en-US" dirty="0" smtClean="0"/>
              <a:t>that organizations </a:t>
            </a:r>
            <a:r>
              <a:rPr lang="en-US" dirty="0"/>
              <a:t>make in order to meet </a:t>
            </a:r>
            <a:r>
              <a:rPr lang="en-US" dirty="0" smtClean="0"/>
              <a:t>the needs </a:t>
            </a:r>
            <a:r>
              <a:rPr lang="en-US" dirty="0"/>
              <a:t>and wants of their stakeholders.</a:t>
            </a:r>
          </a:p>
          <a:p>
            <a:r>
              <a:rPr lang="en-US" dirty="0"/>
              <a:t>Strategy is about asking questions: </a:t>
            </a:r>
            <a:r>
              <a:rPr lang="en-US" dirty="0" smtClean="0"/>
              <a:t>what, why</a:t>
            </a:r>
            <a:r>
              <a:rPr lang="en-US" dirty="0"/>
              <a:t>, when, how, where and who</a:t>
            </a:r>
            <a:r>
              <a:rPr lang="en-US" dirty="0" smtClean="0"/>
              <a:t>?</a:t>
            </a:r>
          </a:p>
          <a:p>
            <a:endParaRPr lang="en-US" dirty="0"/>
          </a:p>
          <a:p>
            <a:endParaRPr lang="en-US" dirty="0" smtClean="0"/>
          </a:p>
          <a:p>
            <a:r>
              <a:rPr lang="en-US" dirty="0" smtClean="0"/>
              <a:t>A “three legged stool” (first 5 minutes only)</a:t>
            </a:r>
          </a:p>
          <a:p>
            <a:r>
              <a:rPr lang="en-US" dirty="0">
                <a:hlinkClick r:id="rId3"/>
              </a:rPr>
              <a:t>http://</a:t>
            </a:r>
            <a:r>
              <a:rPr lang="en-US" dirty="0" smtClean="0">
                <a:hlinkClick r:id="rId3"/>
              </a:rPr>
              <a:t>www.youtube.com/watch?v=rJ2tmqRkiCM</a:t>
            </a:r>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10445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1. Explain the concept of </a:t>
            </a:r>
            <a:r>
              <a:rPr lang="en-US" dirty="0" smtClean="0"/>
              <a:t>Change with the case study Utopia.</a:t>
            </a:r>
            <a:endParaRPr lang="en-US" dirty="0"/>
          </a:p>
          <a:p>
            <a:r>
              <a:rPr lang="en-US" dirty="0" smtClean="0"/>
              <a:t>2. How </a:t>
            </a:r>
            <a:r>
              <a:rPr lang="en-US" dirty="0" smtClean="0"/>
              <a:t>could</a:t>
            </a:r>
            <a:r>
              <a:rPr lang="en-US" dirty="0" smtClean="0"/>
              <a:t> </a:t>
            </a:r>
            <a:r>
              <a:rPr lang="en-US" dirty="0" err="1" smtClean="0"/>
              <a:t>cUlture</a:t>
            </a:r>
            <a:r>
              <a:rPr lang="en-US" dirty="0" smtClean="0"/>
              <a:t> </a:t>
            </a:r>
            <a:r>
              <a:rPr lang="en-US" dirty="0" smtClean="0"/>
              <a:t>affect Utopia’s business decisions ?</a:t>
            </a:r>
            <a:endParaRPr lang="en-US" dirty="0" smtClean="0"/>
          </a:p>
          <a:p>
            <a:r>
              <a:rPr lang="en-US" dirty="0" smtClean="0"/>
              <a:t>3. </a:t>
            </a:r>
            <a:r>
              <a:rPr lang="en-US" dirty="0" smtClean="0"/>
              <a:t>Are there any </a:t>
            </a:r>
            <a:r>
              <a:rPr lang="en-US" dirty="0" smtClean="0"/>
              <a:t>ethical decisions </a:t>
            </a:r>
            <a:r>
              <a:rPr lang="en-US" dirty="0" smtClean="0"/>
              <a:t>regarding Utopia</a:t>
            </a:r>
            <a:r>
              <a:rPr lang="en-US" dirty="0" smtClean="0"/>
              <a:t>?</a:t>
            </a:r>
            <a:endParaRPr lang="en-US" dirty="0" smtClean="0"/>
          </a:p>
          <a:p>
            <a:r>
              <a:rPr lang="en-US" dirty="0" smtClean="0"/>
              <a:t>4. How has Globalization impacted  </a:t>
            </a:r>
            <a:r>
              <a:rPr lang="en-US" dirty="0" smtClean="0"/>
              <a:t>Utopia</a:t>
            </a:r>
            <a:r>
              <a:rPr lang="en-US" dirty="0" smtClean="0"/>
              <a:t>?</a:t>
            </a:r>
            <a:endParaRPr lang="en-US" dirty="0" smtClean="0"/>
          </a:p>
          <a:p>
            <a:r>
              <a:rPr lang="en-US" dirty="0" smtClean="0"/>
              <a:t>5. Identify </a:t>
            </a:r>
            <a:r>
              <a:rPr lang="en-US" dirty="0" smtClean="0"/>
              <a:t>at least two innovations regarding Utopia?</a:t>
            </a:r>
            <a:endParaRPr lang="en-US" dirty="0" smtClean="0"/>
          </a:p>
          <a:p>
            <a:r>
              <a:rPr lang="en-US" dirty="0" smtClean="0"/>
              <a:t>6. </a:t>
            </a:r>
            <a:r>
              <a:rPr lang="en-US" dirty="0" smtClean="0"/>
              <a:t>Explain Utopia's current business strategy.  How will it look if John chooses either Liza and Paul’s new growth strategy?</a:t>
            </a:r>
          </a:p>
          <a:p>
            <a:r>
              <a:rPr lang="en-US" dirty="0" smtClean="0"/>
              <a:t>7. How will the organizational structure and chart change with either Liza or Paul’s new growth strategy?</a:t>
            </a:r>
            <a:endParaRPr lang="en-US" dirty="0"/>
          </a:p>
        </p:txBody>
      </p:sp>
    </p:spTree>
    <p:extLst>
      <p:ext uri="{BB962C8B-B14F-4D97-AF65-F5344CB8AC3E}">
        <p14:creationId xmlns:p14="http://schemas.microsoft.com/office/powerpoint/2010/main" val="317106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case studies?</a:t>
            </a:r>
            <a:endParaRPr lang="en-US" dirty="0"/>
          </a:p>
        </p:txBody>
      </p:sp>
      <p:sp>
        <p:nvSpPr>
          <p:cNvPr id="3" name="Content Placeholder 2"/>
          <p:cNvSpPr>
            <a:spLocks noGrp="1"/>
          </p:cNvSpPr>
          <p:nvPr>
            <p:ph idx="1"/>
          </p:nvPr>
        </p:nvSpPr>
        <p:spPr/>
        <p:txBody>
          <a:bodyPr>
            <a:normAutofit/>
          </a:bodyPr>
          <a:lstStyle/>
          <a:p>
            <a:r>
              <a:rPr lang="en-US" dirty="0" smtClean="0"/>
              <a:t>A case study is a story about a real business that is making decisions about the </a:t>
            </a:r>
            <a:r>
              <a:rPr lang="en-US" dirty="0" smtClean="0"/>
              <a:t>future</a:t>
            </a:r>
          </a:p>
          <a:p>
            <a:endParaRPr lang="en-US" dirty="0"/>
          </a:p>
          <a:p>
            <a:endParaRPr lang="en-US" dirty="0" smtClean="0"/>
          </a:p>
          <a:p>
            <a:r>
              <a:rPr lang="en-US" dirty="0" smtClean="0"/>
              <a:t>Case </a:t>
            </a:r>
            <a:r>
              <a:rPr lang="en-US" dirty="0" smtClean="0"/>
              <a:t>studies typically have a narrative and present information for you to consider </a:t>
            </a:r>
            <a:endParaRPr lang="en-US" dirty="0" smtClean="0"/>
          </a:p>
          <a:p>
            <a:pPr marL="0" indent="0">
              <a:buNone/>
            </a:pPr>
            <a:endParaRPr lang="en-US" dirty="0" smtClean="0"/>
          </a:p>
          <a:p>
            <a:r>
              <a:rPr lang="en-US" dirty="0" smtClean="0"/>
              <a:t>You </a:t>
            </a:r>
            <a:r>
              <a:rPr lang="en-US" dirty="0" smtClean="0"/>
              <a:t>are expected to answer questions using content knowledge </a:t>
            </a:r>
            <a:r>
              <a:rPr lang="en-US" dirty="0"/>
              <a:t>(</a:t>
            </a:r>
            <a:r>
              <a:rPr lang="en-US" dirty="0" smtClean="0"/>
              <a:t>“book learning”) and also to use the big picture CUEGIS concepts to organize your </a:t>
            </a:r>
            <a:r>
              <a:rPr lang="en-US" dirty="0" smtClean="0"/>
              <a:t>thinking</a:t>
            </a:r>
            <a:endParaRPr lang="en-US" dirty="0" smtClean="0"/>
          </a:p>
        </p:txBody>
      </p:sp>
    </p:spTree>
    <p:extLst>
      <p:ext uri="{BB962C8B-B14F-4D97-AF65-F5344CB8AC3E}">
        <p14:creationId xmlns:p14="http://schemas.microsoft.com/office/powerpoint/2010/main" val="369992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case studies?</a:t>
            </a:r>
            <a:endParaRPr lang="en-US" dirty="0"/>
          </a:p>
        </p:txBody>
      </p:sp>
      <p:sp>
        <p:nvSpPr>
          <p:cNvPr id="3" name="Content Placeholder 2"/>
          <p:cNvSpPr>
            <a:spLocks noGrp="1"/>
          </p:cNvSpPr>
          <p:nvPr>
            <p:ph idx="1"/>
          </p:nvPr>
        </p:nvSpPr>
        <p:spPr/>
        <p:txBody>
          <a:bodyPr>
            <a:normAutofit/>
          </a:bodyPr>
          <a:lstStyle/>
          <a:p>
            <a:r>
              <a:rPr lang="en-US" dirty="0" smtClean="0"/>
              <a:t>a story,  about a real business making decisions about the future</a:t>
            </a:r>
          </a:p>
          <a:p>
            <a:pPr lvl="1"/>
            <a:r>
              <a:rPr lang="en-US" dirty="0" smtClean="0"/>
              <a:t>E.g. Heinz Corporation Millennium Project</a:t>
            </a:r>
            <a:endParaRPr lang="en-US" dirty="0"/>
          </a:p>
          <a:p>
            <a:r>
              <a:rPr lang="en-US" dirty="0"/>
              <a:t>C</a:t>
            </a:r>
            <a:r>
              <a:rPr lang="en-US" dirty="0" smtClean="0"/>
              <a:t>ase studies present information for you to think about</a:t>
            </a:r>
          </a:p>
          <a:p>
            <a:r>
              <a:rPr lang="en-US" dirty="0" smtClean="0"/>
              <a:t>You are expected to answer questions </a:t>
            </a:r>
          </a:p>
          <a:p>
            <a:pPr lvl="1"/>
            <a:r>
              <a:rPr lang="en-US" dirty="0" smtClean="0"/>
              <a:t>using content knowledge </a:t>
            </a:r>
            <a:r>
              <a:rPr lang="en-US" dirty="0"/>
              <a:t>(</a:t>
            </a:r>
            <a:r>
              <a:rPr lang="en-US" dirty="0" smtClean="0"/>
              <a:t>“book learning”) and also </a:t>
            </a:r>
          </a:p>
          <a:p>
            <a:pPr lvl="1"/>
            <a:r>
              <a:rPr lang="en-US" dirty="0" smtClean="0"/>
              <a:t>the big picture CUEGIS concepts to organize your thinking</a:t>
            </a:r>
          </a:p>
        </p:txBody>
      </p:sp>
    </p:spTree>
    <p:extLst>
      <p:ext uri="{BB962C8B-B14F-4D97-AF65-F5344CB8AC3E}">
        <p14:creationId xmlns:p14="http://schemas.microsoft.com/office/powerpoint/2010/main" val="382521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CUEGIS</a:t>
            </a:r>
            <a:endParaRPr lang="en-US" dirty="0"/>
          </a:p>
        </p:txBody>
      </p:sp>
      <p:sp>
        <p:nvSpPr>
          <p:cNvPr id="3" name="Content Placeholder 2"/>
          <p:cNvSpPr>
            <a:spLocks noGrp="1"/>
          </p:cNvSpPr>
          <p:nvPr>
            <p:ph idx="1"/>
          </p:nvPr>
        </p:nvSpPr>
        <p:spPr/>
        <p:txBody>
          <a:bodyPr>
            <a:normAutofit/>
          </a:bodyPr>
          <a:lstStyle/>
          <a:p>
            <a:r>
              <a:rPr lang="en-US" dirty="0" smtClean="0"/>
              <a:t>CUEGIS is simply an </a:t>
            </a:r>
            <a:r>
              <a:rPr lang="en-US" u="sng" dirty="0" smtClean="0"/>
              <a:t>acronym</a:t>
            </a:r>
            <a:r>
              <a:rPr lang="en-US" dirty="0" smtClean="0"/>
              <a:t> for the big picture concepts… </a:t>
            </a:r>
          </a:p>
          <a:p>
            <a:pPr lvl="1"/>
            <a:r>
              <a:rPr lang="en-US" dirty="0" smtClean="0"/>
              <a:t>Change</a:t>
            </a:r>
          </a:p>
          <a:p>
            <a:pPr lvl="1"/>
            <a:r>
              <a:rPr lang="en-US" dirty="0" err="1" smtClean="0"/>
              <a:t>cUlture</a:t>
            </a:r>
            <a:endParaRPr lang="en-US" dirty="0" smtClean="0"/>
          </a:p>
          <a:p>
            <a:pPr lvl="1"/>
            <a:r>
              <a:rPr lang="en-US" dirty="0" smtClean="0"/>
              <a:t>Ethics</a:t>
            </a:r>
          </a:p>
          <a:p>
            <a:pPr lvl="1"/>
            <a:r>
              <a:rPr lang="en-US" dirty="0" smtClean="0"/>
              <a:t>Globalization </a:t>
            </a:r>
          </a:p>
          <a:p>
            <a:pPr lvl="1"/>
            <a:r>
              <a:rPr lang="en-US" dirty="0" smtClean="0"/>
              <a:t>Innovation, and</a:t>
            </a:r>
          </a:p>
          <a:p>
            <a:pPr lvl="1"/>
            <a:r>
              <a:rPr lang="en-US" dirty="0" smtClean="0"/>
              <a:t>Strategy</a:t>
            </a:r>
            <a:endParaRPr lang="en-US" dirty="0"/>
          </a:p>
          <a:p>
            <a:r>
              <a:rPr lang="en-US" dirty="0" smtClean="0"/>
              <a:t>These 6 concepts are the “big ideas” or organizing principles for the study of Business Management</a:t>
            </a:r>
            <a:endParaRPr lang="en-US" b="1" baseline="30000" dirty="0" smtClean="0"/>
          </a:p>
        </p:txBody>
      </p:sp>
    </p:spTree>
    <p:extLst>
      <p:ext uri="{BB962C8B-B14F-4D97-AF65-F5344CB8AC3E}">
        <p14:creationId xmlns:p14="http://schemas.microsoft.com/office/powerpoint/2010/main" val="92203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489" y="4683112"/>
            <a:ext cx="2400533" cy="16364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587" y="2574661"/>
            <a:ext cx="3209012" cy="3529914"/>
          </a:xfrm>
          <a:prstGeom prst="rect">
            <a:avLst/>
          </a:prstGeom>
        </p:spPr>
      </p:pic>
      <p:sp>
        <p:nvSpPr>
          <p:cNvPr id="2" name="Title 1"/>
          <p:cNvSpPr>
            <a:spLocks noGrp="1"/>
          </p:cNvSpPr>
          <p:nvPr>
            <p:ph type="title"/>
          </p:nvPr>
        </p:nvSpPr>
        <p:spPr/>
        <p:txBody>
          <a:bodyPr/>
          <a:lstStyle/>
          <a:p>
            <a:r>
              <a:rPr lang="en-US" dirty="0" smtClean="0"/>
              <a:t>Studying Sports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were to study the game of Cricket like you would Business Management, the organizing principles (big ideas) might be</a:t>
            </a:r>
          </a:p>
          <a:p>
            <a:pPr lvl="1"/>
            <a:r>
              <a:rPr lang="en-US" dirty="0" smtClean="0"/>
              <a:t>Game play (Rules of the game)</a:t>
            </a:r>
          </a:p>
          <a:p>
            <a:pPr lvl="1"/>
            <a:r>
              <a:rPr lang="en-US" dirty="0" smtClean="0"/>
              <a:t>Throwing</a:t>
            </a:r>
          </a:p>
          <a:p>
            <a:pPr lvl="1"/>
            <a:r>
              <a:rPr lang="en-US" dirty="0" smtClean="0"/>
              <a:t>Hitting</a:t>
            </a:r>
          </a:p>
          <a:p>
            <a:pPr lvl="1"/>
            <a:r>
              <a:rPr lang="en-US" dirty="0" smtClean="0"/>
              <a:t>Running</a:t>
            </a:r>
          </a:p>
          <a:p>
            <a:pPr lvl="1"/>
            <a:r>
              <a:rPr lang="en-US" dirty="0" smtClean="0"/>
              <a:t>Fielding</a:t>
            </a:r>
          </a:p>
          <a:p>
            <a:pPr lvl="1"/>
            <a:r>
              <a:rPr lang="en-US" dirty="0" smtClean="0"/>
              <a:t>Training and practice</a:t>
            </a:r>
          </a:p>
          <a:p>
            <a:pPr lvl="1"/>
            <a:r>
              <a:rPr lang="en-US" dirty="0" smtClean="0"/>
              <a:t>Strategy</a:t>
            </a:r>
          </a:p>
          <a:p>
            <a:pPr lvl="1"/>
            <a:endParaRPr lang="en-US" dirty="0"/>
          </a:p>
          <a:p>
            <a:r>
              <a:rPr lang="en-US" dirty="0" smtClean="0"/>
              <a:t>We might watch ESPN, study past games and teams to improve our performance and enjoyment of the sport</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522" y="2186374"/>
            <a:ext cx="1714500" cy="1809750"/>
          </a:xfrm>
          <a:prstGeom prst="rect">
            <a:avLst/>
          </a:prstGeom>
        </p:spPr>
      </p:pic>
    </p:spTree>
    <p:extLst>
      <p:ext uri="{BB962C8B-B14F-4D97-AF65-F5344CB8AC3E}">
        <p14:creationId xmlns:p14="http://schemas.microsoft.com/office/powerpoint/2010/main" val="185797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a:t>
            </a:r>
            <a:endParaRPr lang="en-US" dirty="0"/>
          </a:p>
        </p:txBody>
      </p:sp>
      <p:sp>
        <p:nvSpPr>
          <p:cNvPr id="3" name="Content Placeholder 2"/>
          <p:cNvSpPr>
            <a:spLocks noGrp="1"/>
          </p:cNvSpPr>
          <p:nvPr>
            <p:ph idx="1"/>
          </p:nvPr>
        </p:nvSpPr>
        <p:spPr/>
        <p:txBody>
          <a:bodyPr>
            <a:normAutofit/>
          </a:bodyPr>
          <a:lstStyle/>
          <a:p>
            <a:r>
              <a:rPr lang="en-US" dirty="0" smtClean="0"/>
              <a:t>If we were to study Dance like we study Business Management, we might use organizing principles like…</a:t>
            </a:r>
          </a:p>
          <a:p>
            <a:pPr lvl="1"/>
            <a:r>
              <a:rPr lang="en-US" dirty="0" smtClean="0"/>
              <a:t>Rhythm</a:t>
            </a:r>
          </a:p>
          <a:p>
            <a:pPr lvl="1"/>
            <a:r>
              <a:rPr lang="en-US" dirty="0" smtClean="0"/>
              <a:t>Body movement</a:t>
            </a:r>
          </a:p>
          <a:p>
            <a:pPr lvl="1"/>
            <a:r>
              <a:rPr lang="en-US" dirty="0" smtClean="0"/>
              <a:t>Sound</a:t>
            </a:r>
          </a:p>
          <a:p>
            <a:pPr lvl="1"/>
            <a:r>
              <a:rPr lang="en-US" dirty="0" smtClean="0"/>
              <a:t>Costume</a:t>
            </a:r>
          </a:p>
          <a:p>
            <a:pPr lvl="1"/>
            <a:r>
              <a:rPr lang="en-US" dirty="0" smtClean="0"/>
              <a:t>Choreography</a:t>
            </a:r>
          </a:p>
          <a:p>
            <a:pPr lvl="1"/>
            <a:r>
              <a:rPr lang="en-US" dirty="0" smtClean="0"/>
              <a:t>Creativity</a:t>
            </a:r>
            <a:endParaRPr lang="en-US" dirty="0"/>
          </a:p>
          <a:p>
            <a:r>
              <a:rPr lang="en-US" dirty="0" smtClean="0"/>
              <a:t>We might watch musicals, ballet and MTV to understand all about Dancing.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853" y="1413947"/>
            <a:ext cx="1595966" cy="19421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29" y="2578443"/>
            <a:ext cx="2031533" cy="1961781"/>
          </a:xfrm>
          <a:prstGeom prst="rect">
            <a:avLst/>
          </a:prstGeom>
        </p:spPr>
      </p:pic>
    </p:spTree>
    <p:extLst>
      <p:ext uri="{BB962C8B-B14F-4D97-AF65-F5344CB8AC3E}">
        <p14:creationId xmlns:p14="http://schemas.microsoft.com/office/powerpoint/2010/main" val="181945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a:t>
            </a:r>
            <a:endParaRPr lang="en-US" dirty="0"/>
          </a:p>
        </p:txBody>
      </p:sp>
      <p:sp>
        <p:nvSpPr>
          <p:cNvPr id="3" name="Content Placeholder 2"/>
          <p:cNvSpPr>
            <a:spLocks noGrp="1"/>
          </p:cNvSpPr>
          <p:nvPr>
            <p:ph idx="1"/>
          </p:nvPr>
        </p:nvSpPr>
        <p:spPr/>
        <p:txBody>
          <a:bodyPr/>
          <a:lstStyle/>
          <a:p>
            <a:r>
              <a:rPr lang="en-US" dirty="0"/>
              <a:t>Task: </a:t>
            </a:r>
            <a:r>
              <a:rPr lang="en-US" dirty="0" smtClean="0"/>
              <a:t>You know what it is. Create </a:t>
            </a:r>
            <a:r>
              <a:rPr lang="en-US" dirty="0"/>
              <a:t>a CUEGIS-like framework </a:t>
            </a:r>
            <a:r>
              <a:rPr lang="en-US" dirty="0" smtClean="0"/>
              <a:t>of big ideas you might </a:t>
            </a:r>
            <a:r>
              <a:rPr lang="en-US" dirty="0"/>
              <a:t>use to </a:t>
            </a:r>
            <a:r>
              <a:rPr lang="en-US" dirty="0" smtClean="0"/>
              <a:t>become expert at the subject of marriage. </a:t>
            </a:r>
            <a:r>
              <a:rPr lang="en-US" dirty="0"/>
              <a:t>Explain how your framework </a:t>
            </a:r>
            <a:r>
              <a:rPr lang="en-US" dirty="0" smtClean="0"/>
              <a:t>would help you study </a:t>
            </a:r>
            <a:r>
              <a:rPr lang="en-US" dirty="0"/>
              <a:t>the activity. </a:t>
            </a:r>
            <a:endParaRPr lang="en-US" dirty="0" smtClean="0"/>
          </a:p>
          <a:p>
            <a:endParaRPr lang="en-US" dirty="0"/>
          </a:p>
        </p:txBody>
      </p:sp>
    </p:spTree>
    <p:extLst>
      <p:ext uri="{BB962C8B-B14F-4D97-AF65-F5344CB8AC3E}">
        <p14:creationId xmlns:p14="http://schemas.microsoft.com/office/powerpoint/2010/main" val="427338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p:txBody>
          <a:bodyPr/>
          <a:lstStyle/>
          <a:p>
            <a:r>
              <a:rPr lang="en-US" dirty="0" smtClean="0"/>
              <a:t>You have two ways to organize the whole IB BM course</a:t>
            </a:r>
          </a:p>
          <a:p>
            <a:pPr lvl="1"/>
            <a:r>
              <a:rPr lang="en-US" dirty="0" smtClean="0"/>
              <a:t>Using CUEGIS concepts, and</a:t>
            </a:r>
          </a:p>
          <a:p>
            <a:pPr lvl="1"/>
            <a:r>
              <a:rPr lang="en-US" dirty="0" smtClean="0"/>
              <a:t>Using the content details (BM Guide)</a:t>
            </a:r>
          </a:p>
          <a:p>
            <a:pPr lvl="1"/>
            <a:endParaRPr lang="en-US" dirty="0"/>
          </a:p>
          <a:p>
            <a:r>
              <a:rPr lang="en-US" dirty="0" smtClean="0"/>
              <a:t>At the end of the course you will know and see dozens of ways that businesses are affected by change, and you will be able to talk knowledgeably about the many ways and give real examples</a:t>
            </a:r>
          </a:p>
          <a:p>
            <a:pPr lvl="1"/>
            <a:r>
              <a:rPr lang="en-US" dirty="0" smtClean="0"/>
              <a:t>Similarly, you will be knowledgeable of the role of Culture, Ethics, Globalization, Innovation and Strategy and can ask and answer questions on how a concept relates to a given situation</a:t>
            </a:r>
            <a:endParaRPr lang="en-US" dirty="0"/>
          </a:p>
        </p:txBody>
      </p:sp>
    </p:spTree>
    <p:extLst>
      <p:ext uri="{BB962C8B-B14F-4D97-AF65-F5344CB8AC3E}">
        <p14:creationId xmlns:p14="http://schemas.microsoft.com/office/powerpoint/2010/main" val="302567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p:txBody>
          <a:bodyPr/>
          <a:lstStyle/>
          <a:p>
            <a:r>
              <a:rPr lang="en-US" dirty="0"/>
              <a:t>Competition, new technologies </a:t>
            </a:r>
            <a:r>
              <a:rPr lang="en-US" dirty="0" smtClean="0"/>
              <a:t>and markets</a:t>
            </a:r>
            <a:r>
              <a:rPr lang="en-US" dirty="0"/>
              <a:t>, and trends in </a:t>
            </a:r>
            <a:r>
              <a:rPr lang="en-US" dirty="0" smtClean="0"/>
              <a:t>consumer </a:t>
            </a:r>
            <a:r>
              <a:rPr lang="en-US" dirty="0" err="1" smtClean="0"/>
              <a:t>behaviour</a:t>
            </a:r>
            <a:r>
              <a:rPr lang="en-US" dirty="0" smtClean="0"/>
              <a:t> </a:t>
            </a:r>
            <a:r>
              <a:rPr lang="en-US" dirty="0"/>
              <a:t>lead business </a:t>
            </a:r>
            <a:r>
              <a:rPr lang="en-US" dirty="0" smtClean="0"/>
              <a:t>organizations to </a:t>
            </a:r>
            <a:r>
              <a:rPr lang="en-US" dirty="0"/>
              <a:t>adapt their objectives, strategies </a:t>
            </a:r>
            <a:r>
              <a:rPr lang="en-US" dirty="0" smtClean="0"/>
              <a:t>and operations</a:t>
            </a:r>
            <a:r>
              <a:rPr lang="en-US" dirty="0"/>
              <a:t>.</a:t>
            </a:r>
          </a:p>
          <a:p>
            <a:r>
              <a:rPr lang="en-US" dirty="0"/>
              <a:t>Success emerges from the ability </a:t>
            </a:r>
            <a:r>
              <a:rPr lang="en-US" dirty="0" smtClean="0"/>
              <a:t>to research </a:t>
            </a:r>
            <a:r>
              <a:rPr lang="en-US" dirty="0"/>
              <a:t>and respond to signals in </a:t>
            </a:r>
            <a:r>
              <a:rPr lang="en-US" dirty="0" smtClean="0"/>
              <a:t>both the </a:t>
            </a:r>
            <a:r>
              <a:rPr lang="en-US" dirty="0"/>
              <a:t>internal and external environment</a:t>
            </a:r>
            <a:r>
              <a:rPr lang="en-US" dirty="0" smtClean="0"/>
              <a:t>.</a:t>
            </a:r>
          </a:p>
          <a:p>
            <a:endParaRPr lang="en-US" dirty="0"/>
          </a:p>
          <a:p>
            <a:endParaRPr lang="en-US" dirty="0" smtClean="0"/>
          </a:p>
          <a:p>
            <a:r>
              <a:rPr lang="en-US" dirty="0" smtClean="0"/>
              <a:t>Task: Re-write this into a sentence you can remember</a:t>
            </a:r>
            <a:endParaRPr lang="en-US" dirty="0"/>
          </a:p>
        </p:txBody>
      </p:sp>
    </p:spTree>
    <p:extLst>
      <p:ext uri="{BB962C8B-B14F-4D97-AF65-F5344CB8AC3E}">
        <p14:creationId xmlns:p14="http://schemas.microsoft.com/office/powerpoint/2010/main" val="3918147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452</TotalTime>
  <Words>1237</Words>
  <Application>Microsoft Office PowerPoint</Application>
  <PresentationFormat>Widescreen</PresentationFormat>
  <Paragraphs>121</Paragraphs>
  <Slides>15</Slides>
  <Notes>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Case study analysis</vt:lpstr>
      <vt:lpstr>What are case studies?</vt:lpstr>
      <vt:lpstr>What are case studies?</vt:lpstr>
      <vt:lpstr>CUEGIS</vt:lpstr>
      <vt:lpstr>Studying Sports</vt:lpstr>
      <vt:lpstr>Dance</vt:lpstr>
      <vt:lpstr>Marriage</vt:lpstr>
      <vt:lpstr>In other words…</vt:lpstr>
      <vt:lpstr>Change</vt:lpstr>
      <vt:lpstr>Culture</vt:lpstr>
      <vt:lpstr>Ethics</vt:lpstr>
      <vt:lpstr>Globalization</vt:lpstr>
      <vt:lpstr>Innovation</vt:lpstr>
      <vt:lpstr>Strategy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analysis</dc:title>
  <dc:creator>Russell Long</dc:creator>
  <cp:lastModifiedBy>Zucchero, Lauren</cp:lastModifiedBy>
  <cp:revision>44</cp:revision>
  <dcterms:created xsi:type="dcterms:W3CDTF">2014-08-13T08:59:05Z</dcterms:created>
  <dcterms:modified xsi:type="dcterms:W3CDTF">2017-04-21T18:46:38Z</dcterms:modified>
</cp:coreProperties>
</file>